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980" r:id="rId2"/>
    <p:sldId id="3981" r:id="rId3"/>
    <p:sldId id="3998" r:id="rId4"/>
    <p:sldId id="3982" r:id="rId5"/>
    <p:sldId id="4001" r:id="rId6"/>
    <p:sldId id="3985" r:id="rId7"/>
    <p:sldId id="3986" r:id="rId8"/>
    <p:sldId id="4002" r:id="rId9"/>
    <p:sldId id="3988" r:id="rId10"/>
    <p:sldId id="4003" r:id="rId11"/>
    <p:sldId id="4000" r:id="rId12"/>
    <p:sldId id="3991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00"/>
    <a:srgbClr val="2F528F"/>
    <a:srgbClr val="556078"/>
    <a:srgbClr val="4472C4"/>
    <a:srgbClr val="9F9F9F"/>
    <a:srgbClr val="50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90263" autoAdjust="0"/>
  </p:normalViewPr>
  <p:slideViewPr>
    <p:cSldViewPr snapToGrid="0" snapToObjects="1">
      <p:cViewPr>
        <p:scale>
          <a:sx n="98" d="100"/>
          <a:sy n="98" d="100"/>
        </p:scale>
        <p:origin x="-13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FEF06-162D-0948-9B82-7B28EE168C8F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47FD5-A535-5746-94AB-C410F4817B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698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예측하고</a:t>
            </a:r>
            <a:r>
              <a:rPr kumimoji="1" lang="ko-KR" altLang="en-US" dirty="0"/>
              <a:t> 싶은 결과가 수치로 이루어져 있으면 회귀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값이 연속적이니까 그래프로 나타낼 수 있음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47FD5-A535-5746-94AB-C410F4817BA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79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그림과 같이 패턴이 없어 보이는 데이터 속에서 숨겨진 패턴을 찾아 이를 시각화 시키거나 특성으로 구분하는 방법입니다</a:t>
            </a:r>
            <a:r>
              <a:rPr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학습을 하기 전에 수집한 데이터의 특성이나 패턴을 파악하는데 자주 사용되는 방법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47FD5-A535-5746-94AB-C410F4817BA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85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정재승</a:t>
            </a:r>
            <a:r>
              <a:rPr kumimoji="1" lang="ko-KR" altLang="en-US" dirty="0"/>
              <a:t> 교수님 침팬지 예시 추가하기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www.secmem.org</a:t>
            </a:r>
            <a:r>
              <a:rPr kumimoji="1" lang="en" altLang="ko-Kore-KR" dirty="0"/>
              <a:t>/blog/2019/12/15/RL-key-concepts/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47FD5-A535-5746-94AB-C410F4817BA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337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F836E-22B4-634D-8674-688B1668E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151BA7-DAFF-0E43-8A56-ED93DF702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2496-5B3F-0641-8DA6-408A64DF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6B214-5479-5040-9222-83FABC65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D021F-6199-854D-BC8F-45D47BB3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370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85E0-7ADB-5840-AFF6-F758F006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8DF7A4-2787-2242-98A4-E727F809F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45657-D193-CD47-9CA4-8E1CDBAF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D74C4-B04C-7A48-8E77-6A7CD45F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A95EA-6B71-9D4D-A04C-4DFA5698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85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CE801-2E80-4441-9C26-957722361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0B86E0-0033-F447-B2EF-AE9A31678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81277-622B-714B-AD85-538AA4F2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83F52-E9C0-B448-B692-E35068D1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A7291-E73E-C24D-AD94-091C411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683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4438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33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46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0497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AD935-0ABC-9843-AFC2-98872812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708A8-39DD-7B4A-95FB-1F79B5A8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1579E-DD97-E745-A04F-1AB61698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95629-0DB6-C44F-84AC-F133FFC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D19CD7-70CF-0340-B9B8-9EAF7A9A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073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F83A7-1376-DD46-B306-66B49955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C5721-B2FE-F440-B1E3-86F7DBCCA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58DFC-EE94-EC4D-8DAE-1E669287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55457-272C-CD48-A7EF-6EE23C4E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D6AFD-1851-2C4B-8FB4-90686D2A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400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B8FA5-8A58-F04A-A81D-EE98E043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99ECD-BE9D-7E44-98FB-35E1FFEE3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B1A42-F5FD-624E-A270-FE77BB945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27E019-3AFC-D340-9270-D60FFA81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960F0-0FB1-E640-8CB1-6911DED9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67C11B-ACBD-5F48-BFA2-900EA910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3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FBE-EE0B-8C44-A10D-8EFA8862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C26A1-EAB2-7241-8339-9B662ABF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13ECE7-3C29-D248-8164-C7EE1B6A9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4001A7-3FF7-BE48-AA1D-BCDD9E882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9CBFAE-5CC3-9048-BC55-3027B9F98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91BE6A-F987-3F4C-A38D-30026D8A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BDDDCB-E8C9-B247-8EE3-8C25E168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356D6B-AF47-5F4E-9776-708FA4AF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926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C17D0-D33A-2F44-B705-1F016A68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6AE212-869E-6244-B91C-E59D33D4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59D2D4-E957-9F4A-BB7E-00713E4A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D69B31-15AE-C540-81FD-6B7015FA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85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79AFBA-F6FF-9547-A246-2D7759B3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754B7C-4F12-184C-A63B-0F256E38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EA2A1-C389-7045-A16C-287332E2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518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B9E99-27AC-9041-9246-04918F8A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FD911-C101-EC40-AAF5-A763C8529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3B2502-EB5D-0849-BD0A-99AA08BA1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45ABC-1C53-B04B-A258-116861DF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1C2BF9-E1BB-FD44-840B-04367632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018E0C-BAA0-FB4F-B46B-9BD2AAFA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179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370DC-8563-7049-AD5D-7F37A373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728558-81CB-EC4E-8BCF-450DC5163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17F580-2CC6-A44F-8183-5AAB99CA1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DE83C2-763B-444E-BD97-16DB3097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D82974-914F-EC49-A282-7D96C281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C8EFB7-3376-6C40-A51F-1FC086B5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3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0C9DB9-9A22-774A-90AD-BDFCB742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0CD01-14D3-524F-BF2C-4C109F19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AD671-FE0A-6B49-B0DA-516C8D706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E1F6-8BAB-F247-9949-D03E19141C53}" type="datetimeFigureOut">
              <a:rPr kumimoji="1" lang="ko-Kore-KR" altLang="en-US" smtClean="0"/>
              <a:t>2020. 12. 30.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3676F-2363-9740-9199-9DB0F5A6B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8605E-1846-424E-BADF-CC745F48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E48CB-72E8-7F41-B11E-B8F272C8E7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759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5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018525" y="3075057"/>
            <a:ext cx="815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강화 학습</a:t>
            </a:r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(Reinforcement Learning)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 회귀와 분류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29865" y="166607"/>
            <a:ext cx="7049252" cy="152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 학습은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Reinforce Learning (RL)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불리며 이전 지도 학습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비지도 학습과는 달리 자신이 한 행동에 대해 보상을 받으며 보상을 최대화 하는 방향으로 학습하는 방법입니다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92310" y="462953"/>
            <a:ext cx="188545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강화 학습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2F0933-B5B4-4258-A676-610328DC4644}"/>
              </a:ext>
            </a:extLst>
          </p:cNvPr>
          <p:cNvGrpSpPr/>
          <p:nvPr/>
        </p:nvGrpSpPr>
        <p:grpSpPr>
          <a:xfrm>
            <a:off x="1644547" y="2252259"/>
            <a:ext cx="8902905" cy="3967647"/>
            <a:chOff x="2014195" y="2402715"/>
            <a:chExt cx="8902905" cy="3967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7A0972-1B92-A34F-B2B0-AAE50A0B3423}"/>
                </a:ext>
              </a:extLst>
            </p:cNvPr>
            <p:cNvSpPr txBox="1"/>
            <p:nvPr/>
          </p:nvSpPr>
          <p:spPr>
            <a:xfrm>
              <a:off x="2014195" y="2402715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강화학습의</a:t>
              </a:r>
              <a:r>
                <a:rPr kumimoji="1" lang="ko-KR" altLang="en-US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핵심 개념</a:t>
              </a:r>
              <a:endParaRPr kumimoji="1" lang="ko-Kore-KR" altLang="en-US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308C17-728C-C94F-9C23-06C60BA0F395}"/>
                </a:ext>
              </a:extLst>
            </p:cNvPr>
            <p:cNvSpPr txBox="1"/>
            <p:nvPr/>
          </p:nvSpPr>
          <p:spPr>
            <a:xfrm>
              <a:off x="2249709" y="2923615"/>
              <a:ext cx="16035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에이전트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(Agent)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F549AC-EC9B-004A-AD03-205BF422F30B}"/>
                </a:ext>
              </a:extLst>
            </p:cNvPr>
            <p:cNvSpPr txBox="1"/>
            <p:nvPr/>
          </p:nvSpPr>
          <p:spPr>
            <a:xfrm>
              <a:off x="2249709" y="3307459"/>
              <a:ext cx="183922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환경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(Environment)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B66EDC-167B-B042-BF28-A9C7031EBB4B}"/>
                </a:ext>
              </a:extLst>
            </p:cNvPr>
            <p:cNvSpPr/>
            <p:nvPr/>
          </p:nvSpPr>
          <p:spPr>
            <a:xfrm>
              <a:off x="2249709" y="3730733"/>
              <a:ext cx="118494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상태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(State)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407D12-51E1-3F44-83D2-0F9004F241E1}"/>
                </a:ext>
              </a:extLst>
            </p:cNvPr>
            <p:cNvSpPr/>
            <p:nvPr/>
          </p:nvSpPr>
          <p:spPr>
            <a:xfrm>
              <a:off x="2249709" y="4140394"/>
              <a:ext cx="127458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행동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(Action)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564A87-466A-EF46-9920-867139D8F8EC}"/>
                </a:ext>
              </a:extLst>
            </p:cNvPr>
            <p:cNvSpPr/>
            <p:nvPr/>
          </p:nvSpPr>
          <p:spPr>
            <a:xfrm>
              <a:off x="2249709" y="4535255"/>
              <a:ext cx="139589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보상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(Reward)</a:t>
              </a:r>
              <a:endParaRPr kumimoji="1" lang="ko-Kore-KR" altLang="en-US" sz="15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31260C-A489-484B-A694-6B09DC5D9E8B}"/>
                </a:ext>
              </a:extLst>
            </p:cNvPr>
            <p:cNvSpPr txBox="1"/>
            <p:nvPr/>
          </p:nvSpPr>
          <p:spPr>
            <a:xfrm>
              <a:off x="7138064" y="27054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에이전트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F978F-80B9-494B-B344-3CA1A15D6D33}"/>
                </a:ext>
              </a:extLst>
            </p:cNvPr>
            <p:cNvSpPr txBox="1"/>
            <p:nvPr/>
          </p:nvSpPr>
          <p:spPr>
            <a:xfrm>
              <a:off x="7346786" y="42360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환경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FB57DE-F2E7-FD44-8133-86F1B2E76B43}"/>
                </a:ext>
              </a:extLst>
            </p:cNvPr>
            <p:cNvSpPr txBox="1"/>
            <p:nvPr/>
          </p:nvSpPr>
          <p:spPr>
            <a:xfrm>
              <a:off x="9632786" y="33870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행동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884D14-90DD-1447-AADC-F8D3567E9C64}"/>
                </a:ext>
              </a:extLst>
            </p:cNvPr>
            <p:cNvSpPr txBox="1"/>
            <p:nvPr/>
          </p:nvSpPr>
          <p:spPr>
            <a:xfrm>
              <a:off x="4900200" y="33870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5787A-6980-C142-85FC-4EF01F20A63C}"/>
                </a:ext>
              </a:extLst>
            </p:cNvPr>
            <p:cNvSpPr txBox="1"/>
            <p:nvPr/>
          </p:nvSpPr>
          <p:spPr>
            <a:xfrm>
              <a:off x="5971752" y="33870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보상</a:t>
              </a:r>
            </a:p>
          </p:txBody>
        </p:sp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1D218BAE-2BA1-5E4E-B66A-CB73F97E58DC}"/>
                </a:ext>
              </a:extLst>
            </p:cNvPr>
            <p:cNvCxnSpPr>
              <a:stCxn id="10" idx="3"/>
              <a:endCxn id="11" idx="3"/>
            </p:cNvCxnSpPr>
            <p:nvPr/>
          </p:nvCxnSpPr>
          <p:spPr>
            <a:xfrm flipH="1">
              <a:off x="7993117" y="2890123"/>
              <a:ext cx="252943" cy="1530626"/>
            </a:xfrm>
            <a:prstGeom prst="bentConnector3">
              <a:avLst>
                <a:gd name="adj1" fmla="val -491174"/>
              </a:avLst>
            </a:prstGeom>
            <a:ln w="508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ABFB9CB0-E5CE-AB40-B8CF-28051D6BF7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30863" y="2971040"/>
              <a:ext cx="208722" cy="1530626"/>
            </a:xfrm>
            <a:prstGeom prst="bentConnector3">
              <a:avLst>
                <a:gd name="adj1" fmla="val 752381"/>
              </a:avLst>
            </a:prstGeom>
            <a:ln w="508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372E13DD-B33A-BB40-A3E8-23E9C380490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65786" y="2800670"/>
              <a:ext cx="208722" cy="1530626"/>
            </a:xfrm>
            <a:prstGeom prst="bentConnector3">
              <a:avLst>
                <a:gd name="adj1" fmla="val 752381"/>
              </a:avLst>
            </a:prstGeom>
            <a:ln w="508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EB1926-7171-8640-9CC2-CCE808509DC0}"/>
                </a:ext>
              </a:extLst>
            </p:cNvPr>
            <p:cNvSpPr txBox="1"/>
            <p:nvPr/>
          </p:nvSpPr>
          <p:spPr>
            <a:xfrm>
              <a:off x="2215845" y="5582043"/>
              <a:ext cx="86709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에이전트는</a:t>
              </a:r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자신이 처한 환경 내에서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현재 상태에서 높은 보상을 얻을 수 있는 방향으로 행동합니다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53338-B0AC-EE49-9973-A9664767DF77}"/>
                </a:ext>
              </a:extLst>
            </p:cNvPr>
            <p:cNvSpPr txBox="1"/>
            <p:nvPr/>
          </p:nvSpPr>
          <p:spPr>
            <a:xfrm>
              <a:off x="2182016" y="6047197"/>
              <a:ext cx="87350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강화학습의</a:t>
              </a:r>
              <a:r>
                <a:rPr kumimoji="1" lang="ko-KR" altLang="en-US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목표는 주어진 환경에서 보상을 최대한 많이 받을 수 있는 에이전트를 학습하는 것입니다</a:t>
              </a:r>
              <a:r>
                <a:rPr kumimoji="1" lang="en-US" altLang="ko-KR" sz="15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kumimoji="1" lang="ko-Kore-KR" altLang="en-US" sz="15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78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46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-221676" y="4549197"/>
            <a:ext cx="383355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-221674" y="5509410"/>
            <a:ext cx="7319704" cy="8002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9425" y="4559769"/>
            <a:ext cx="34781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머신러닝</a:t>
            </a:r>
            <a:r>
              <a:rPr lang="ko-KR" altLang="en-US" sz="16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r>
              <a:rPr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종류를 배워봅시다</a:t>
            </a:r>
            <a:r>
              <a:rPr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9426" y="5509411"/>
            <a:ext cx="663001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지도학습</a:t>
            </a:r>
            <a:r>
              <a:rPr lang="en-US" altLang="ko-KR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비지도학습</a:t>
            </a:r>
            <a:r>
              <a:rPr lang="en-US" altLang="ko-KR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강화학습</a:t>
            </a:r>
            <a:r>
              <a:rPr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사이에 어떤 차이가 있는지 알아봅시다</a:t>
            </a:r>
            <a:r>
              <a:rPr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4726280" y="2107231"/>
            <a:ext cx="6907636" cy="2331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머신</a:t>
            </a:r>
            <a:r>
              <a:rPr kumimoji="1" lang="ko-KR" altLang="en-US" sz="12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러닝의</a:t>
            </a:r>
            <a:endParaRPr kumimoji="1" lang="en-US" altLang="ko-KR" sz="12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2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분류</a:t>
            </a:r>
            <a:endParaRPr kumimoji="1" lang="en-US" altLang="ko-KR" sz="8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44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157695" y="2875002"/>
            <a:ext cx="7876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머신러닝의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세 가지 분류</a:t>
            </a:r>
            <a:endParaRPr lang="en-US" altLang="ko-KR" sz="6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 회귀와 분류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8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  <a:stCxn id="17" idx="3"/>
            <a:endCxn id="20" idx="1"/>
          </p:cNvCxnSpPr>
          <p:nvPr/>
        </p:nvCxnSpPr>
        <p:spPr>
          <a:xfrm>
            <a:off x="4846989" y="3159323"/>
            <a:ext cx="457199" cy="3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270519" y="4211811"/>
            <a:ext cx="457199" cy="7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270519" y="5274415"/>
            <a:ext cx="457199" cy="7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F6B5AB-A01E-4EBA-A3E8-F6D8D83502DC}"/>
              </a:ext>
            </a:extLst>
          </p:cNvPr>
          <p:cNvGrpSpPr/>
          <p:nvPr/>
        </p:nvGrpSpPr>
        <p:grpSpPr>
          <a:xfrm>
            <a:off x="1529910" y="2782986"/>
            <a:ext cx="6387451" cy="2858281"/>
            <a:chOff x="325836" y="3787518"/>
            <a:chExt cx="6387451" cy="285828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86E968-C009-4158-BF88-DE57FF2C74F0}"/>
                </a:ext>
              </a:extLst>
            </p:cNvPr>
            <p:cNvSpPr/>
            <p:nvPr/>
          </p:nvSpPr>
          <p:spPr>
            <a:xfrm>
              <a:off x="325836" y="4840322"/>
              <a:ext cx="1349829" cy="75267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머신 러닝</a:t>
              </a:r>
              <a:endPara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종류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082E09-3662-4FD5-A6C3-A784FD77BD20}"/>
                </a:ext>
              </a:extLst>
            </p:cNvPr>
            <p:cNvSpPr/>
            <p:nvPr/>
          </p:nvSpPr>
          <p:spPr>
            <a:xfrm>
              <a:off x="2293086" y="3787518"/>
              <a:ext cx="1349829" cy="75267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지도 학습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4C12E5C-F60C-45F8-86E4-C76664387955}"/>
                </a:ext>
              </a:extLst>
            </p:cNvPr>
            <p:cNvSpPr/>
            <p:nvPr/>
          </p:nvSpPr>
          <p:spPr>
            <a:xfrm>
              <a:off x="2293086" y="4840322"/>
              <a:ext cx="1349829" cy="75267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비지도 학습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15E6FE-D3E0-4BC4-BD8C-ABB4A6331BD4}"/>
                </a:ext>
              </a:extLst>
            </p:cNvPr>
            <p:cNvSpPr/>
            <p:nvPr/>
          </p:nvSpPr>
          <p:spPr>
            <a:xfrm>
              <a:off x="2293086" y="5893126"/>
              <a:ext cx="1349829" cy="75267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강화 학습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10ED122-5FA8-4A07-BAC8-47920A89744D}"/>
                </a:ext>
              </a:extLst>
            </p:cNvPr>
            <p:cNvSpPr/>
            <p:nvPr/>
          </p:nvSpPr>
          <p:spPr>
            <a:xfrm>
              <a:off x="4100114" y="3794778"/>
              <a:ext cx="2613173" cy="74541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정답이 있음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18E73B-CF72-46F0-B461-F5ABFDFC8D03}"/>
                </a:ext>
              </a:extLst>
            </p:cNvPr>
            <p:cNvSpPr/>
            <p:nvPr/>
          </p:nvSpPr>
          <p:spPr>
            <a:xfrm>
              <a:off x="4100114" y="4847582"/>
              <a:ext cx="2613173" cy="74541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정답이 없음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7F013C-3D72-4C39-942C-E22BE41954E2}"/>
                </a:ext>
              </a:extLst>
            </p:cNvPr>
            <p:cNvSpPr/>
            <p:nvPr/>
          </p:nvSpPr>
          <p:spPr>
            <a:xfrm>
              <a:off x="4100114" y="5900386"/>
              <a:ext cx="2613173" cy="745413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보상을 사용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DCED8E1-5E9D-45FA-A963-2F57ADA01CBD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1675665" y="4163855"/>
              <a:ext cx="617421" cy="10528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2C4A544-0339-4DB7-9B62-B2742182E0EF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>
              <a:off x="1675665" y="5216659"/>
              <a:ext cx="6174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6E6EA57-E6FF-4A12-B58C-1E28AB80BBBF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>
              <a:off x="1675665" y="5216659"/>
              <a:ext cx="617421" cy="10528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239837" y="218606"/>
            <a:ext cx="221887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머신 러닝의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8449" y="492052"/>
            <a:ext cx="8173422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Machine Learning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기계 장치가 데이터를 바탕으로 학습해 문제를 해결합니다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직선 연결선 3">
            <a:extLst>
              <a:ext uri="{FF2B5EF4-FFF2-40B4-BE49-F238E27FC236}">
                <a16:creationId xmlns:a16="http://schemas.microsoft.com/office/drawing/2014/main" id="{C1B1A09B-94EA-4940-8243-C3B9646EC44F}"/>
              </a:ext>
            </a:extLst>
          </p:cNvPr>
          <p:cNvCxnSpPr>
            <a:cxnSpLocks/>
          </p:cNvCxnSpPr>
          <p:nvPr/>
        </p:nvCxnSpPr>
        <p:spPr>
          <a:xfrm>
            <a:off x="4842257" y="4226014"/>
            <a:ext cx="457199" cy="3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">
            <a:extLst>
              <a:ext uri="{FF2B5EF4-FFF2-40B4-BE49-F238E27FC236}">
                <a16:creationId xmlns:a16="http://schemas.microsoft.com/office/drawing/2014/main" id="{2545AE9F-7509-4646-9CD6-BAE6DEC070B0}"/>
              </a:ext>
            </a:extLst>
          </p:cNvPr>
          <p:cNvCxnSpPr>
            <a:cxnSpLocks/>
          </p:cNvCxnSpPr>
          <p:nvPr/>
        </p:nvCxnSpPr>
        <p:spPr>
          <a:xfrm>
            <a:off x="4838671" y="5279860"/>
            <a:ext cx="457199" cy="3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627BD7-6C7B-2642-9143-DB6D115B92D5}"/>
              </a:ext>
            </a:extLst>
          </p:cNvPr>
          <p:cNvSpPr txBox="1"/>
          <p:nvPr/>
        </p:nvSpPr>
        <p:spPr>
          <a:xfrm>
            <a:off x="8232692" y="3013982"/>
            <a:ext cx="25523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분류 및 예측에 사용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F68BA-0F74-4E40-B9BE-518F0ED659E4}"/>
              </a:ext>
            </a:extLst>
          </p:cNvPr>
          <p:cNvSpPr txBox="1"/>
          <p:nvPr/>
        </p:nvSpPr>
        <p:spPr>
          <a:xfrm>
            <a:off x="8232692" y="4041348"/>
            <a:ext cx="23118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패턴 인식에 사용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26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416339" y="3075057"/>
            <a:ext cx="7359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지도 학습</a:t>
            </a:r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(Supervised Learning)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 회귀와 분류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0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40367" y="325176"/>
            <a:ext cx="6870284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정답이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있는 </a:t>
            </a: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데이터셋을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활용해 </a:t>
            </a: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머신러닝을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학습시키는 알고리즘을 </a:t>
            </a: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</a:t>
            </a:r>
            <a:r>
              <a:rPr kumimoji="1"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(Supervised Learning)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제목 5">
            <a:extLst>
              <a:ext uri="{FF2B5EF4-FFF2-40B4-BE49-F238E27FC236}">
                <a16:creationId xmlns:a16="http://schemas.microsoft.com/office/drawing/2014/main" id="{3D7D2229-AD3D-374E-844E-C2312F1D4676}"/>
              </a:ext>
            </a:extLst>
          </p:cNvPr>
          <p:cNvSpPr txBox="1">
            <a:spLocks/>
          </p:cNvSpPr>
          <p:nvPr/>
        </p:nvSpPr>
        <p:spPr>
          <a:xfrm>
            <a:off x="2603742" y="5353790"/>
            <a:ext cx="6986998" cy="995144"/>
          </a:xfrm>
          <a:prstGeom prst="rect">
            <a:avLst/>
          </a:prstGeom>
          <a:noFill/>
          <a:ln w="25400"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000" b="1" i="0" kern="120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</a:t>
            </a:r>
            <a:r>
              <a:rPr lang="en-US" altLang="ko-KR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고양이와 물고기</a:t>
            </a:r>
            <a:r>
              <a:rPr lang="en-US" altLang="ko-KR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부엉이의 이미지를 분류하는 알고리즘을 </a:t>
            </a:r>
            <a:endParaRPr lang="en-US" altLang="ko-KR" sz="1400" b="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지도학습으로 학습 시킨다고 할 때 사용할 이미지에는 모두 </a:t>
            </a:r>
            <a:r>
              <a:rPr lang="ko-KR" altLang="en-US" sz="1400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정답값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존재합니다</a:t>
            </a:r>
            <a:r>
              <a:rPr lang="en-US" altLang="ko-KR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b="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정답과 이미지를 모두 이용해 모델을 학습시킵니다</a:t>
            </a:r>
            <a:r>
              <a:rPr lang="en-US" altLang="ko-KR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b="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b="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636635-95C7-4E83-A560-10BBF55C1953}"/>
              </a:ext>
            </a:extLst>
          </p:cNvPr>
          <p:cNvGrpSpPr/>
          <p:nvPr/>
        </p:nvGrpSpPr>
        <p:grpSpPr>
          <a:xfrm>
            <a:off x="2689526" y="1954806"/>
            <a:ext cx="6885397" cy="2915633"/>
            <a:chOff x="249692" y="1792998"/>
            <a:chExt cx="6885397" cy="291563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A38FB34-B3A0-4607-B0FF-8B9C341211E1}"/>
                </a:ext>
              </a:extLst>
            </p:cNvPr>
            <p:cNvGrpSpPr/>
            <p:nvPr/>
          </p:nvGrpSpPr>
          <p:grpSpPr>
            <a:xfrm>
              <a:off x="3622335" y="3243728"/>
              <a:ext cx="1196197" cy="572804"/>
              <a:chOff x="3728590" y="3095092"/>
              <a:chExt cx="1196197" cy="57280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F580A4B-C54C-46C3-8BE6-4584839386A8}"/>
                  </a:ext>
                </a:extLst>
              </p:cNvPr>
              <p:cNvSpPr/>
              <p:nvPr/>
            </p:nvSpPr>
            <p:spPr>
              <a:xfrm>
                <a:off x="3728590" y="3095092"/>
                <a:ext cx="1196197" cy="566519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9" name="그래픽 58" descr="아이디어">
                <a:extLst>
                  <a:ext uri="{FF2B5EF4-FFF2-40B4-BE49-F238E27FC236}">
                    <a16:creationId xmlns:a16="http://schemas.microsoft.com/office/drawing/2014/main" id="{B2CC213F-44EE-42F3-AE5C-CD7A88346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95526" y="3157640"/>
                <a:ext cx="705843" cy="510256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66B7E-1F5C-4F35-9CC6-251A064D90B2}"/>
                </a:ext>
              </a:extLst>
            </p:cNvPr>
            <p:cNvSpPr txBox="1"/>
            <p:nvPr/>
          </p:nvSpPr>
          <p:spPr>
            <a:xfrm>
              <a:off x="3731356" y="2778554"/>
              <a:ext cx="9781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 학습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84CB33-A458-41AB-A3C0-3183A303EFD4}"/>
                </a:ext>
              </a:extLst>
            </p:cNvPr>
            <p:cNvSpPr/>
            <p:nvPr/>
          </p:nvSpPr>
          <p:spPr>
            <a:xfrm>
              <a:off x="5811327" y="2526272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641207-FB6E-4DBA-B4D3-C23DC6B7003C}"/>
                </a:ext>
              </a:extLst>
            </p:cNvPr>
            <p:cNvSpPr/>
            <p:nvPr/>
          </p:nvSpPr>
          <p:spPr>
            <a:xfrm>
              <a:off x="1508093" y="3816532"/>
              <a:ext cx="1196197" cy="573146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4BFA436-BD84-4A17-A44C-7BB911E718F5}"/>
                </a:ext>
              </a:extLst>
            </p:cNvPr>
            <p:cNvSpPr/>
            <p:nvPr/>
          </p:nvSpPr>
          <p:spPr>
            <a:xfrm>
              <a:off x="1518310" y="3176511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B0E4AF3-2C10-4419-A87F-222FE92D4E59}"/>
                </a:ext>
              </a:extLst>
            </p:cNvPr>
            <p:cNvSpPr/>
            <p:nvPr/>
          </p:nvSpPr>
          <p:spPr>
            <a:xfrm>
              <a:off x="1515276" y="2535200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44B7E69-8FAD-4595-9753-7EAE9652CC5E}"/>
                </a:ext>
              </a:extLst>
            </p:cNvPr>
            <p:cNvSpPr/>
            <p:nvPr/>
          </p:nvSpPr>
          <p:spPr>
            <a:xfrm>
              <a:off x="249692" y="2528573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69964B0-55DB-4CC9-9A81-B95E70EA7770}"/>
                </a:ext>
              </a:extLst>
            </p:cNvPr>
            <p:cNvSpPr/>
            <p:nvPr/>
          </p:nvSpPr>
          <p:spPr>
            <a:xfrm>
              <a:off x="249692" y="3176511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405CAC-67CF-490A-AC67-01FA4481FD60}"/>
                </a:ext>
              </a:extLst>
            </p:cNvPr>
            <p:cNvSpPr/>
            <p:nvPr/>
          </p:nvSpPr>
          <p:spPr>
            <a:xfrm>
              <a:off x="249692" y="3823159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2" name="그래픽 52" descr="고양이">
              <a:extLst>
                <a:ext uri="{FF2B5EF4-FFF2-40B4-BE49-F238E27FC236}">
                  <a16:creationId xmlns:a16="http://schemas.microsoft.com/office/drawing/2014/main" id="{260F908F-94D1-4E9E-BD6E-4250A9E2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628" y="2584835"/>
              <a:ext cx="810327" cy="566519"/>
            </a:xfrm>
            <a:prstGeom prst="rect">
              <a:avLst/>
            </a:prstGeom>
          </p:spPr>
        </p:pic>
        <p:pic>
          <p:nvPicPr>
            <p:cNvPr id="54" name="그래픽 56" descr="올빼미">
              <a:extLst>
                <a:ext uri="{FF2B5EF4-FFF2-40B4-BE49-F238E27FC236}">
                  <a16:creationId xmlns:a16="http://schemas.microsoft.com/office/drawing/2014/main" id="{5747D896-9C29-4A94-BBA9-7131532A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2627" y="3823159"/>
              <a:ext cx="810327" cy="59521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F135C5-36D7-42A5-84F2-BC8E20C2828C}"/>
                </a:ext>
              </a:extLst>
            </p:cNvPr>
            <p:cNvSpPr txBox="1"/>
            <p:nvPr/>
          </p:nvSpPr>
          <p:spPr>
            <a:xfrm>
              <a:off x="1727743" y="2679465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고양이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EEC93C-C3B0-4D3F-9A76-CA16345EC5A3}"/>
                </a:ext>
              </a:extLst>
            </p:cNvPr>
            <p:cNvSpPr txBox="1"/>
            <p:nvPr/>
          </p:nvSpPr>
          <p:spPr>
            <a:xfrm>
              <a:off x="1719679" y="3319744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물고기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7013C6-910F-4A6B-A719-07D9FD33F437}"/>
                </a:ext>
              </a:extLst>
            </p:cNvPr>
            <p:cNvSpPr txBox="1"/>
            <p:nvPr/>
          </p:nvSpPr>
          <p:spPr>
            <a:xfrm>
              <a:off x="1727742" y="3945845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부엉이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B3DB88D-6126-4317-A189-3F387798967B}"/>
                </a:ext>
              </a:extLst>
            </p:cNvPr>
            <p:cNvSpPr/>
            <p:nvPr/>
          </p:nvSpPr>
          <p:spPr>
            <a:xfrm>
              <a:off x="5811327" y="3405294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그래픽 86" descr="아이디어">
              <a:extLst>
                <a:ext uri="{FF2B5EF4-FFF2-40B4-BE49-F238E27FC236}">
                  <a16:creationId xmlns:a16="http://schemas.microsoft.com/office/drawing/2014/main" id="{18575730-116B-49A1-910D-C2EC8FD01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08746" y="3467840"/>
              <a:ext cx="705843" cy="510256"/>
            </a:xfrm>
            <a:prstGeom prst="rect">
              <a:avLst/>
            </a:prstGeom>
          </p:spPr>
        </p:pic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650E33D-4F72-4A8B-9E54-A53FB89AF463}"/>
                </a:ext>
              </a:extLst>
            </p:cNvPr>
            <p:cNvCxnSpPr>
              <a:cxnSpLocks/>
            </p:cNvCxnSpPr>
            <p:nvPr/>
          </p:nvCxnSpPr>
          <p:spPr>
            <a:xfrm>
              <a:off x="6409426" y="3139242"/>
              <a:ext cx="0" cy="2361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AD705D-1AC3-4480-B14F-D0BAAD3ABEE6}"/>
                </a:ext>
              </a:extLst>
            </p:cNvPr>
            <p:cNvSpPr txBox="1"/>
            <p:nvPr/>
          </p:nvSpPr>
          <p:spPr>
            <a:xfrm>
              <a:off x="6041311" y="4328043"/>
              <a:ext cx="73770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고양이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DF62D822-4079-433D-89DA-5F4269693AEF}"/>
                </a:ext>
              </a:extLst>
            </p:cNvPr>
            <p:cNvCxnSpPr>
              <a:cxnSpLocks/>
            </p:cNvCxnSpPr>
            <p:nvPr/>
          </p:nvCxnSpPr>
          <p:spPr>
            <a:xfrm>
              <a:off x="6409426" y="4035900"/>
              <a:ext cx="0" cy="2361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A9C7C2-33C4-4334-AF5F-0AD330C090A0}"/>
                </a:ext>
              </a:extLst>
            </p:cNvPr>
            <p:cNvSpPr txBox="1"/>
            <p:nvPr/>
          </p:nvSpPr>
          <p:spPr>
            <a:xfrm>
              <a:off x="5788245" y="1792998"/>
              <a:ext cx="134684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새로운 데이터</a:t>
              </a:r>
              <a:endPara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      </a:t>
              </a:r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예측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74CCF34-A1B9-4DD5-9527-F0BB0E76E157}"/>
                </a:ext>
              </a:extLst>
            </p:cNvPr>
            <p:cNvCxnSpPr>
              <a:cxnSpLocks/>
            </p:cNvCxnSpPr>
            <p:nvPr/>
          </p:nvCxnSpPr>
          <p:spPr>
            <a:xfrm>
              <a:off x="5318931" y="2114716"/>
              <a:ext cx="0" cy="25939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그래픽 7" descr="새끼고양이">
              <a:extLst>
                <a:ext uri="{FF2B5EF4-FFF2-40B4-BE49-F238E27FC236}">
                  <a16:creationId xmlns:a16="http://schemas.microsoft.com/office/drawing/2014/main" id="{25FBFD84-F25C-4EBE-BC10-E047D87F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2547" y="2445612"/>
              <a:ext cx="914400" cy="76591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23AD87-2DAF-49D8-8962-E9ED2BCA8C64}"/>
                </a:ext>
              </a:extLst>
            </p:cNvPr>
            <p:cNvSpPr txBox="1"/>
            <p:nvPr/>
          </p:nvSpPr>
          <p:spPr>
            <a:xfrm>
              <a:off x="819412" y="2053844"/>
              <a:ext cx="11624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입력</a:t>
              </a:r>
            </a:p>
          </p:txBody>
        </p:sp>
        <p:sp>
          <p:nvSpPr>
            <p:cNvPr id="67" name="화살표: 오른쪽 11">
              <a:extLst>
                <a:ext uri="{FF2B5EF4-FFF2-40B4-BE49-F238E27FC236}">
                  <a16:creationId xmlns:a16="http://schemas.microsoft.com/office/drawing/2014/main" id="{E470A694-7C29-402E-8FCC-92AC5A699E41}"/>
                </a:ext>
              </a:extLst>
            </p:cNvPr>
            <p:cNvSpPr/>
            <p:nvPr/>
          </p:nvSpPr>
          <p:spPr>
            <a:xfrm>
              <a:off x="2981739" y="3232774"/>
              <a:ext cx="447660" cy="57111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49968" y="255894"/>
            <a:ext cx="15087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지도학습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이란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5117" y="2364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910EF9-8432-F648-A0C5-9776E764F9E3}"/>
              </a:ext>
            </a:extLst>
          </p:cNvPr>
          <p:cNvSpPr/>
          <p:nvPr/>
        </p:nvSpPr>
        <p:spPr>
          <a:xfrm>
            <a:off x="2564057" y="2687633"/>
            <a:ext cx="2663687" cy="549714"/>
          </a:xfrm>
          <a:prstGeom prst="rect">
            <a:avLst/>
          </a:prstGeom>
          <a:noFill/>
          <a:ln w="317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C2E19E-9051-2547-9B70-371BF674BCE4}"/>
              </a:ext>
            </a:extLst>
          </p:cNvPr>
          <p:cNvSpPr/>
          <p:nvPr/>
        </p:nvSpPr>
        <p:spPr>
          <a:xfrm>
            <a:off x="2564057" y="3299926"/>
            <a:ext cx="2663687" cy="636285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09FCD5-BC47-4243-990D-F61115F449E2}"/>
              </a:ext>
            </a:extLst>
          </p:cNvPr>
          <p:cNvSpPr/>
          <p:nvPr/>
        </p:nvSpPr>
        <p:spPr>
          <a:xfrm>
            <a:off x="2564057" y="3987756"/>
            <a:ext cx="2663687" cy="566520"/>
          </a:xfrm>
          <a:prstGeom prst="rect">
            <a:avLst/>
          </a:prstGeom>
          <a:noFill/>
          <a:ln w="31750">
            <a:solidFill>
              <a:srgbClr val="007E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14146-4A52-A44C-9526-71F41144AA02}"/>
              </a:ext>
            </a:extLst>
          </p:cNvPr>
          <p:cNvSpPr txBox="1"/>
          <p:nvPr/>
        </p:nvSpPr>
        <p:spPr>
          <a:xfrm>
            <a:off x="2439654" y="4784400"/>
            <a:ext cx="2892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이미지와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정답값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함께 학습</a:t>
            </a:r>
            <a:endParaRPr kumimoji="1" lang="en-US" altLang="ko-Kore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09C132B-BE3C-F949-B5E0-5FBA648BCE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2064" y="3351124"/>
            <a:ext cx="571119" cy="5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40366" y="521941"/>
            <a:ext cx="7972463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지도학습의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종류는 모델의 결과물을 바탕으로 분류와 회귀로 나눌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7061" y="188888"/>
            <a:ext cx="135165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분류</a:t>
            </a:r>
          </a:p>
        </p:txBody>
      </p:sp>
      <p:cxnSp>
        <p:nvCxnSpPr>
          <p:cNvPr id="28" name="직선 연결선 26">
            <a:extLst>
              <a:ext uri="{FF2B5EF4-FFF2-40B4-BE49-F238E27FC236}">
                <a16:creationId xmlns:a16="http://schemas.microsoft.com/office/drawing/2014/main" id="{F612A3C4-EFC3-BC47-A508-E2A6E4A7D80E}"/>
              </a:ext>
            </a:extLst>
          </p:cNvPr>
          <p:cNvCxnSpPr>
            <a:cxnSpLocks/>
          </p:cNvCxnSpPr>
          <p:nvPr/>
        </p:nvCxnSpPr>
        <p:spPr>
          <a:xfrm flipV="1">
            <a:off x="2132357" y="3056569"/>
            <a:ext cx="439326" cy="3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129">
            <a:extLst>
              <a:ext uri="{FF2B5EF4-FFF2-40B4-BE49-F238E27FC236}">
                <a16:creationId xmlns:a16="http://schemas.microsoft.com/office/drawing/2014/main" id="{B9F9C3BE-D5D6-6B45-81A2-4A772F62F65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2154094" y="3157126"/>
            <a:ext cx="426658" cy="2449798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6A6F36-1892-3D49-AE02-F0EF67156387}"/>
              </a:ext>
            </a:extLst>
          </p:cNvPr>
          <p:cNvSpPr/>
          <p:nvPr/>
        </p:nvSpPr>
        <p:spPr>
          <a:xfrm>
            <a:off x="804265" y="2814652"/>
            <a:ext cx="1349829" cy="684948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학습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22E3FA-B6B2-5347-8B80-EB9DFD9995D6}"/>
              </a:ext>
            </a:extLst>
          </p:cNvPr>
          <p:cNvSpPr/>
          <p:nvPr/>
        </p:nvSpPr>
        <p:spPr>
          <a:xfrm>
            <a:off x="2580752" y="5264450"/>
            <a:ext cx="2650730" cy="684948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8A3421-0B1D-EB47-BF75-3047C94E9849}"/>
              </a:ext>
            </a:extLst>
          </p:cNvPr>
          <p:cNvSpPr/>
          <p:nvPr/>
        </p:nvSpPr>
        <p:spPr>
          <a:xfrm>
            <a:off x="2575366" y="2824396"/>
            <a:ext cx="2650730" cy="684948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54AB08C-AD1C-944E-A9AA-2F3C7D727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55"/>
          <a:stretch/>
        </p:blipFill>
        <p:spPr>
          <a:xfrm>
            <a:off x="8496730" y="4063811"/>
            <a:ext cx="2818970" cy="2640559"/>
          </a:xfrm>
          <a:prstGeom prst="rect">
            <a:avLst/>
          </a:prstGeom>
          <a:ln w="25400"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3E4060E-72FC-7549-B15B-C419ECE3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9"/>
          <a:stretch/>
        </p:blipFill>
        <p:spPr>
          <a:xfrm>
            <a:off x="8219018" y="1638944"/>
            <a:ext cx="3096682" cy="2310489"/>
          </a:xfrm>
          <a:prstGeom prst="rect">
            <a:avLst/>
          </a:prstGeom>
          <a:ln w="25400"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E73AB0-A76E-6C41-92A0-879F6DBBADEE}"/>
              </a:ext>
            </a:extLst>
          </p:cNvPr>
          <p:cNvSpPr/>
          <p:nvPr/>
        </p:nvSpPr>
        <p:spPr>
          <a:xfrm>
            <a:off x="2935011" y="3599618"/>
            <a:ext cx="1991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주가예측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회사 매출 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C46DE9-EAB8-9148-AAF3-A07945DE3DCD}"/>
              </a:ext>
            </a:extLst>
          </p:cNvPr>
          <p:cNvSpPr/>
          <p:nvPr/>
        </p:nvSpPr>
        <p:spPr>
          <a:xfrm>
            <a:off x="2747883" y="6039672"/>
            <a:ext cx="2305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분류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 판별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BA9CC3-2DBC-1D4F-A914-761D609CECF6}"/>
              </a:ext>
            </a:extLst>
          </p:cNvPr>
          <p:cNvSpPr txBox="1"/>
          <p:nvPr/>
        </p:nvSpPr>
        <p:spPr>
          <a:xfrm>
            <a:off x="2615647" y="1991602"/>
            <a:ext cx="528381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회귀는 데이터들의 특징을 토대로 수치를 예측하는 것을 말합니다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spcBef>
                <a:spcPts val="1000"/>
              </a:spcBef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 값은 실수로 나타나고 그 값들은 연속성을 갖습니다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CB1B9C-10C6-DD49-9DD6-01B18CEAB636}"/>
              </a:ext>
            </a:extLst>
          </p:cNvPr>
          <p:cNvSpPr txBox="1"/>
          <p:nvPr/>
        </p:nvSpPr>
        <p:spPr>
          <a:xfrm>
            <a:off x="2615647" y="4790123"/>
            <a:ext cx="5735866" cy="379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분류는 정의된 데이터들의 종류 중 하나로 분류할 수 있는 것을 말합니다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865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1964868" y="3075057"/>
            <a:ext cx="826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비지도 학습</a:t>
            </a:r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(Unsupervised Learning)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지도학습 회귀와 분류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4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9446EC-3E84-402D-8760-8F9110BFDDB2}"/>
              </a:ext>
            </a:extLst>
          </p:cNvPr>
          <p:cNvGrpSpPr/>
          <p:nvPr/>
        </p:nvGrpSpPr>
        <p:grpSpPr>
          <a:xfrm>
            <a:off x="759274" y="2487206"/>
            <a:ext cx="10691241" cy="3152220"/>
            <a:chOff x="249692" y="1266157"/>
            <a:chExt cx="10691241" cy="31522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38FB34-B3A0-4607-B0FF-8B9C341211E1}"/>
                </a:ext>
              </a:extLst>
            </p:cNvPr>
            <p:cNvGrpSpPr/>
            <p:nvPr/>
          </p:nvGrpSpPr>
          <p:grpSpPr>
            <a:xfrm>
              <a:off x="3622335" y="3243728"/>
              <a:ext cx="1196197" cy="572804"/>
              <a:chOff x="3728590" y="3095092"/>
              <a:chExt cx="1196197" cy="57280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F580A4B-C54C-46C3-8BE6-4584839386A8}"/>
                  </a:ext>
                </a:extLst>
              </p:cNvPr>
              <p:cNvSpPr/>
              <p:nvPr/>
            </p:nvSpPr>
            <p:spPr>
              <a:xfrm>
                <a:off x="3728590" y="3095092"/>
                <a:ext cx="1196197" cy="566519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그래픽 58" descr="아이디어">
                <a:extLst>
                  <a:ext uri="{FF2B5EF4-FFF2-40B4-BE49-F238E27FC236}">
                    <a16:creationId xmlns:a16="http://schemas.microsoft.com/office/drawing/2014/main" id="{B2CC213F-44EE-42F3-AE5C-CD7A88346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95526" y="3157640"/>
                <a:ext cx="705843" cy="510256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66B7E-1F5C-4F35-9CC6-251A064D90B2}"/>
                </a:ext>
              </a:extLst>
            </p:cNvPr>
            <p:cNvSpPr txBox="1"/>
            <p:nvPr/>
          </p:nvSpPr>
          <p:spPr>
            <a:xfrm>
              <a:off x="3710928" y="2811832"/>
              <a:ext cx="9781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 학습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3641207-FB6E-4DBA-B4D3-C23DC6B7003C}"/>
                </a:ext>
              </a:extLst>
            </p:cNvPr>
            <p:cNvSpPr/>
            <p:nvPr/>
          </p:nvSpPr>
          <p:spPr>
            <a:xfrm>
              <a:off x="1508093" y="3816532"/>
              <a:ext cx="1196197" cy="573146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BFA436-BD84-4A17-A44C-7BB911E718F5}"/>
                </a:ext>
              </a:extLst>
            </p:cNvPr>
            <p:cNvSpPr/>
            <p:nvPr/>
          </p:nvSpPr>
          <p:spPr>
            <a:xfrm>
              <a:off x="1518310" y="3176511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0E4AF3-2C10-4419-A87F-222FE92D4E59}"/>
                </a:ext>
              </a:extLst>
            </p:cNvPr>
            <p:cNvSpPr/>
            <p:nvPr/>
          </p:nvSpPr>
          <p:spPr>
            <a:xfrm>
              <a:off x="1515276" y="2535200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44B7E69-8FAD-4595-9753-7EAE9652CC5E}"/>
                </a:ext>
              </a:extLst>
            </p:cNvPr>
            <p:cNvSpPr/>
            <p:nvPr/>
          </p:nvSpPr>
          <p:spPr>
            <a:xfrm>
              <a:off x="249692" y="2528573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9964B0-55DB-4CC9-9A81-B95E70EA7770}"/>
                </a:ext>
              </a:extLst>
            </p:cNvPr>
            <p:cNvSpPr/>
            <p:nvPr/>
          </p:nvSpPr>
          <p:spPr>
            <a:xfrm>
              <a:off x="249692" y="3176511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405CAC-67CF-490A-AC67-01FA4481FD60}"/>
                </a:ext>
              </a:extLst>
            </p:cNvPr>
            <p:cNvSpPr/>
            <p:nvPr/>
          </p:nvSpPr>
          <p:spPr>
            <a:xfrm>
              <a:off x="249692" y="3823159"/>
              <a:ext cx="1196197" cy="566519"/>
            </a:xfrm>
            <a:prstGeom prst="rect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6" name="그래픽 52" descr="고양이">
              <a:extLst>
                <a:ext uri="{FF2B5EF4-FFF2-40B4-BE49-F238E27FC236}">
                  <a16:creationId xmlns:a16="http://schemas.microsoft.com/office/drawing/2014/main" id="{260F908F-94D1-4E9E-BD6E-4250A9E2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628" y="2584834"/>
              <a:ext cx="808440" cy="565200"/>
            </a:xfrm>
            <a:prstGeom prst="rect">
              <a:avLst/>
            </a:prstGeom>
          </p:spPr>
        </p:pic>
        <p:pic>
          <p:nvPicPr>
            <p:cNvPr id="38" name="그래픽 56" descr="올빼미">
              <a:extLst>
                <a:ext uri="{FF2B5EF4-FFF2-40B4-BE49-F238E27FC236}">
                  <a16:creationId xmlns:a16="http://schemas.microsoft.com/office/drawing/2014/main" id="{5747D896-9C29-4A94-BBA9-7131532A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627" y="3823159"/>
              <a:ext cx="810327" cy="59521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23AD87-2DAF-49D8-8962-E9ED2BCA8C64}"/>
                </a:ext>
              </a:extLst>
            </p:cNvPr>
            <p:cNvSpPr txBox="1"/>
            <p:nvPr/>
          </p:nvSpPr>
          <p:spPr>
            <a:xfrm>
              <a:off x="934027" y="2040593"/>
              <a:ext cx="11624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입력</a:t>
              </a:r>
            </a:p>
          </p:txBody>
        </p:sp>
        <p:sp>
          <p:nvSpPr>
            <p:cNvPr id="40" name="화살표: 오른쪽 11">
              <a:extLst>
                <a:ext uri="{FF2B5EF4-FFF2-40B4-BE49-F238E27FC236}">
                  <a16:creationId xmlns:a16="http://schemas.microsoft.com/office/drawing/2014/main" id="{E470A694-7C29-402E-8FCC-92AC5A699E41}"/>
                </a:ext>
              </a:extLst>
            </p:cNvPr>
            <p:cNvSpPr/>
            <p:nvPr/>
          </p:nvSpPr>
          <p:spPr>
            <a:xfrm>
              <a:off x="2981739" y="3232774"/>
              <a:ext cx="447660" cy="57111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12">
              <a:extLst>
                <a:ext uri="{FF2B5EF4-FFF2-40B4-BE49-F238E27FC236}">
                  <a16:creationId xmlns:a16="http://schemas.microsoft.com/office/drawing/2014/main" id="{D390FA25-B769-460C-BFC3-5F4C4A1203F9}"/>
                </a:ext>
              </a:extLst>
            </p:cNvPr>
            <p:cNvSpPr/>
            <p:nvPr/>
          </p:nvSpPr>
          <p:spPr>
            <a:xfrm>
              <a:off x="5088067" y="3232773"/>
              <a:ext cx="447660" cy="57111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08C0A0F-2B6E-4019-A426-D2DD8864B5E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69774"/>
              <a:ext cx="0" cy="26864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AC1CA4E-AA5C-4234-9AF5-2A237F6BE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836" y="4056891"/>
              <a:ext cx="40751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20" descr="고양이">
              <a:extLst>
                <a:ext uri="{FF2B5EF4-FFF2-40B4-BE49-F238E27FC236}">
                  <a16:creationId xmlns:a16="http://schemas.microsoft.com/office/drawing/2014/main" id="{11DB4C85-D0C0-4689-95D0-23C356DFC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10080" y="2681791"/>
              <a:ext cx="810327" cy="580018"/>
            </a:xfrm>
            <a:prstGeom prst="rect">
              <a:avLst/>
            </a:prstGeom>
          </p:spPr>
        </p:pic>
        <p:pic>
          <p:nvPicPr>
            <p:cNvPr id="46" name="그래픽 22" descr="올빼미">
              <a:extLst>
                <a:ext uri="{FF2B5EF4-FFF2-40B4-BE49-F238E27FC236}">
                  <a16:creationId xmlns:a16="http://schemas.microsoft.com/office/drawing/2014/main" id="{909B9BA6-AD70-4731-A1EA-F1229D4C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7756" y="1634934"/>
              <a:ext cx="810327" cy="595218"/>
            </a:xfrm>
            <a:prstGeom prst="rect">
              <a:avLst/>
            </a:prstGeom>
          </p:spPr>
        </p:pic>
        <p:pic>
          <p:nvPicPr>
            <p:cNvPr id="47" name="그래픽 26" descr="염소">
              <a:extLst>
                <a:ext uri="{FF2B5EF4-FFF2-40B4-BE49-F238E27FC236}">
                  <a16:creationId xmlns:a16="http://schemas.microsoft.com/office/drawing/2014/main" id="{0E04716A-C793-4E09-B271-E128DB0D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70201" y="2224685"/>
              <a:ext cx="914400" cy="936188"/>
            </a:xfrm>
            <a:prstGeom prst="rect">
              <a:avLst/>
            </a:prstGeom>
          </p:spPr>
        </p:pic>
        <p:pic>
          <p:nvPicPr>
            <p:cNvPr id="48" name="그래픽 28" descr="돌고개">
              <a:extLst>
                <a:ext uri="{FF2B5EF4-FFF2-40B4-BE49-F238E27FC236}">
                  <a16:creationId xmlns:a16="http://schemas.microsoft.com/office/drawing/2014/main" id="{3B156915-9CE5-44FC-A4ED-B11219AA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86657" y="2958861"/>
              <a:ext cx="914400" cy="914400"/>
            </a:xfrm>
            <a:prstGeom prst="rect">
              <a:avLst/>
            </a:prstGeom>
          </p:spPr>
        </p:pic>
        <p:pic>
          <p:nvPicPr>
            <p:cNvPr id="49" name="그래픽 30" descr="비둘기">
              <a:extLst>
                <a:ext uri="{FF2B5EF4-FFF2-40B4-BE49-F238E27FC236}">
                  <a16:creationId xmlns:a16="http://schemas.microsoft.com/office/drawing/2014/main" id="{9B223D49-DA4B-47D5-BA56-993BE950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72378" y="1738043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653C52-3491-437F-A6DD-A5FF41010B28}"/>
                </a:ext>
              </a:extLst>
            </p:cNvPr>
            <p:cNvSpPr txBox="1"/>
            <p:nvPr/>
          </p:nvSpPr>
          <p:spPr>
            <a:xfrm>
              <a:off x="10018886" y="3936102"/>
              <a:ext cx="9220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다리개수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2EC74F-9591-42CE-993B-0FC78D05B647}"/>
                </a:ext>
              </a:extLst>
            </p:cNvPr>
            <p:cNvSpPr txBox="1"/>
            <p:nvPr/>
          </p:nvSpPr>
          <p:spPr>
            <a:xfrm>
              <a:off x="5560798" y="1266157"/>
              <a:ext cx="9781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사는 높이</a:t>
              </a:r>
            </a:p>
          </p:txBody>
        </p:sp>
        <p:pic>
          <p:nvPicPr>
            <p:cNvPr id="52" name="그래픽 36" descr="비둘기">
              <a:extLst>
                <a:ext uri="{FF2B5EF4-FFF2-40B4-BE49-F238E27FC236}">
                  <a16:creationId xmlns:a16="http://schemas.microsoft.com/office/drawing/2014/main" id="{5A3FC7BC-D55F-470D-ACAA-A061A0BEB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24102" y="2529232"/>
              <a:ext cx="565200" cy="565200"/>
            </a:xfrm>
            <a:prstGeom prst="rect">
              <a:avLst/>
            </a:prstGeom>
          </p:spPr>
        </p:pic>
        <p:pic>
          <p:nvPicPr>
            <p:cNvPr id="53" name="그래픽 37" descr="돌고개">
              <a:extLst>
                <a:ext uri="{FF2B5EF4-FFF2-40B4-BE49-F238E27FC236}">
                  <a16:creationId xmlns:a16="http://schemas.microsoft.com/office/drawing/2014/main" id="{2E53839A-7B10-4A68-9888-358CE5104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95751" y="3199071"/>
              <a:ext cx="565200" cy="565200"/>
            </a:xfrm>
            <a:prstGeom prst="rect">
              <a:avLst/>
            </a:prstGeom>
          </p:spPr>
        </p:pic>
        <p:pic>
          <p:nvPicPr>
            <p:cNvPr id="54" name="그래픽 39" descr="염소">
              <a:extLst>
                <a:ext uri="{FF2B5EF4-FFF2-40B4-BE49-F238E27FC236}">
                  <a16:creationId xmlns:a16="http://schemas.microsoft.com/office/drawing/2014/main" id="{E2A50282-4F2E-4ED5-889C-F4537F06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2328" y="3823159"/>
              <a:ext cx="552046" cy="565200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3182887" y="227796"/>
            <a:ext cx="8365276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정답이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없는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데이터셋을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활용해 데이터 패턴을 찾는 알고리즘을 비지도 학습</a:t>
            </a:r>
            <a:r>
              <a:rPr kumimoji="1"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Unsupervised Learning)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0524" y="325877"/>
            <a:ext cx="18181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비지도 학습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이란</a:t>
            </a:r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13E8A-0BF5-8F4B-86F9-BEA8C65AD7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5480" y="4395259"/>
            <a:ext cx="571119" cy="57111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4B7408F-CE72-134B-8A14-B4C42A1FFA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7301" y="4651415"/>
            <a:ext cx="571119" cy="5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5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405</Words>
  <Application>Microsoft Macintosh PowerPoint</Application>
  <PresentationFormat>와이드스크린</PresentationFormat>
  <Paragraphs>88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경기천년제목 Bold</vt:lpstr>
      <vt:lpstr>경기천년제목 Medium</vt:lpstr>
      <vt:lpstr>에스코어 드림 5 Medium</vt:lpstr>
      <vt:lpstr>S-Core Dream 6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Seongjung</dc:creator>
  <cp:lastModifiedBy>Microsoft Office User</cp:lastModifiedBy>
  <cp:revision>109</cp:revision>
  <dcterms:created xsi:type="dcterms:W3CDTF">2020-08-10T02:58:58Z</dcterms:created>
  <dcterms:modified xsi:type="dcterms:W3CDTF">2020-12-30T01:41:08Z</dcterms:modified>
</cp:coreProperties>
</file>